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3" r:id="rId1"/>
  </p:sldMasterIdLst>
  <p:notesMasterIdLst>
    <p:notesMasterId r:id="rId37"/>
  </p:notesMasterIdLst>
  <p:sldIdLst>
    <p:sldId id="258" r:id="rId2"/>
    <p:sldId id="259" r:id="rId3"/>
    <p:sldId id="260" r:id="rId4"/>
    <p:sldId id="322" r:id="rId5"/>
    <p:sldId id="367" r:id="rId6"/>
    <p:sldId id="324" r:id="rId7"/>
    <p:sldId id="325" r:id="rId8"/>
    <p:sldId id="343" r:id="rId9"/>
    <p:sldId id="344" r:id="rId10"/>
    <p:sldId id="345" r:id="rId11"/>
    <p:sldId id="346" r:id="rId12"/>
    <p:sldId id="347" r:id="rId13"/>
    <p:sldId id="348" r:id="rId14"/>
    <p:sldId id="349" r:id="rId15"/>
    <p:sldId id="323" r:id="rId16"/>
    <p:sldId id="327" r:id="rId17"/>
    <p:sldId id="350" r:id="rId18"/>
    <p:sldId id="326" r:id="rId19"/>
    <p:sldId id="351" r:id="rId20"/>
    <p:sldId id="352" r:id="rId21"/>
    <p:sldId id="355" r:id="rId22"/>
    <p:sldId id="356" r:id="rId23"/>
    <p:sldId id="357" r:id="rId24"/>
    <p:sldId id="358" r:id="rId25"/>
    <p:sldId id="354" r:id="rId26"/>
    <p:sldId id="353" r:id="rId27"/>
    <p:sldId id="359" r:id="rId28"/>
    <p:sldId id="360" r:id="rId29"/>
    <p:sldId id="361" r:id="rId30"/>
    <p:sldId id="362" r:id="rId31"/>
    <p:sldId id="363" r:id="rId32"/>
    <p:sldId id="364" r:id="rId33"/>
    <p:sldId id="365" r:id="rId34"/>
    <p:sldId id="366" r:id="rId35"/>
    <p:sldId id="342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E0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780"/>
  </p:normalViewPr>
  <p:slideViewPr>
    <p:cSldViewPr snapToGrid="0" snapToObjects="1" showGuides="1">
      <p:cViewPr varScale="1">
        <p:scale>
          <a:sx n="115" d="100"/>
          <a:sy n="115" d="100"/>
        </p:scale>
        <p:origin x="232" y="304"/>
      </p:cViewPr>
      <p:guideLst/>
    </p:cSldViewPr>
  </p:slideViewPr>
  <p:notesTextViewPr>
    <p:cViewPr>
      <p:scale>
        <a:sx n="55" d="100"/>
        <a:sy n="5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png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0.tiff>
</file>

<file path=ppt/media/image21.png>
</file>

<file path=ppt/media/image22.png>
</file>

<file path=ppt/media/image22.tiff>
</file>

<file path=ppt/media/image23.tiff>
</file>

<file path=ppt/media/image24.png>
</file>

<file path=ppt/media/image25.png>
</file>

<file path=ppt/media/image26.png>
</file>

<file path=ppt/media/image26.tiff>
</file>

<file path=ppt/media/image27.tiff>
</file>

<file path=ppt/media/image28.png>
</file>

<file path=ppt/media/image28.tiff>
</file>

<file path=ppt/media/image29.tiff>
</file>

<file path=ppt/media/image3.png>
</file>

<file path=ppt/media/image30.png>
</file>

<file path=ppt/media/image30.tiff>
</file>

<file path=ppt/media/image31.tiff>
</file>

<file path=ppt/media/image32.tiff>
</file>

<file path=ppt/media/image33.png>
</file>

<file path=ppt/media/image33.tiff>
</file>

<file path=ppt/media/image34.tiff>
</file>

<file path=ppt/media/image35.png>
</file>

<file path=ppt/media/image36.tiff>
</file>

<file path=ppt/media/image37.tiff>
</file>

<file path=ppt/media/image38.tiff>
</file>

<file path=ppt/media/image39.tiff>
</file>

<file path=ppt/media/image4.png>
</file>

<file path=ppt/media/image40.png>
</file>

<file path=ppt/media/image40.tiff>
</file>

<file path=ppt/media/image41.tiff>
</file>

<file path=ppt/media/image42.tiff>
</file>

<file path=ppt/media/image43.png>
</file>

<file path=ppt/media/image43.tiff>
</file>

<file path=ppt/media/image44.png>
</file>

<file path=ppt/media/image44.tiff>
</file>

<file path=ppt/media/image47.png>
</file>

<file path=ppt/media/image5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D3C18D-7D5D-9E47-A0FC-BBD26D0E1D9B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CC1623-6B39-8543-823A-29D9E60F1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71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C1623-6B39-8543-823A-29D9E60F17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06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C1623-6B39-8543-823A-29D9E60F17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917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C1623-6B39-8543-823A-29D9E60F177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14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489DB4-82E0-AF40-81BE-1C4AA0DF45F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62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C1623-6B39-8543-823A-29D9E60F177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206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C1623-6B39-8543-823A-29D9E60F177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489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C1623-6B39-8543-823A-29D9E60F177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204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/>
              <a:t>Lecture #: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arla" charset="0"/>
                <a:ea typeface="Karla" charset="0"/>
                <a:cs typeface="Karla" charset="0"/>
              </a:rPr>
              <a:t>CS109A Introduction to Data Science</a:t>
            </a:r>
            <a:endParaRPr lang="en-US" sz="24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 and Kevin Rader</a:t>
            </a: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257800" y="6400800"/>
            <a:ext cx="18036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57800" y="6400800"/>
            <a:ext cx="18036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 Protopapas</a:t>
            </a: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4" name="Picture 13" descr="iacs.png"/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5" name="Picture 14" descr="harvard.png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6" name="Picture 15" descr="iacs.png"/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7" name="Picture 16" descr="harvard.png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57800" y="6400800"/>
            <a:ext cx="18036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</a:t>
            </a: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2" name="Picture 11" descr="iacs.png"/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3" name="Picture 12" descr="harvard.png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00800"/>
            <a:ext cx="2844800" cy="365125"/>
          </a:xfrm>
        </p:spPr>
        <p:txBody>
          <a:bodyPr/>
          <a:lstStyle/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257800" y="6400800"/>
            <a:ext cx="18036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CS109A, Protopapas, Rader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457200" y="6400800"/>
            <a:ext cx="487418" cy="274320"/>
            <a:chOff x="8442646" y="6356350"/>
            <a:chExt cx="482609" cy="274320"/>
          </a:xfrm>
        </p:grpSpPr>
        <p:pic>
          <p:nvPicPr>
            <p:cNvPr id="10" name="Picture 9" descr="iacs.png"/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1" name="Picture 10" descr="harvard.png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16E8F-BF65-1643-9F00-FF84D0665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16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hdr="0" ftr="0" dt="0"/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tiff"/><Relationship Id="rId4" Type="http://schemas.openxmlformats.org/officeDocument/2006/relationships/image" Target="../media/image32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tiff"/><Relationship Id="rId4" Type="http://schemas.openxmlformats.org/officeDocument/2006/relationships/image" Target="../media/image38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tiff"/><Relationship Id="rId5" Type="http://schemas.openxmlformats.org/officeDocument/2006/relationships/image" Target="../media/image42.tiff"/><Relationship Id="rId4" Type="http://schemas.openxmlformats.org/officeDocument/2006/relationships/image" Target="../media/image41.tif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20: Support Vector Machines (SVMs)</a:t>
            </a:r>
          </a:p>
        </p:txBody>
      </p:sp>
    </p:spTree>
    <p:extLst>
      <p:ext uri="{BB962C8B-B14F-4D97-AF65-F5344CB8AC3E}">
        <p14:creationId xmlns:p14="http://schemas.microsoft.com/office/powerpoint/2010/main" val="193201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Margins (cont.)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496" y="1147278"/>
            <a:ext cx="10327008" cy="2111143"/>
          </a:xfrm>
        </p:spPr>
        <p:txBody>
          <a:bodyPr/>
          <a:lstStyle/>
          <a:p>
            <a:r>
              <a:rPr lang="en-US" dirty="0"/>
              <a:t>Notice that maximizing the distance of </a:t>
            </a:r>
            <a:r>
              <a:rPr lang="en-US" b="1" i="1" dirty="0"/>
              <a:t>all points </a:t>
            </a:r>
            <a:r>
              <a:rPr lang="en-US" dirty="0"/>
              <a:t>to the decision boundary, is exactly the same as maximizing the distance to the </a:t>
            </a:r>
            <a:r>
              <a:rPr lang="en-US" b="1" i="1" dirty="0"/>
              <a:t>closest points</a:t>
            </a:r>
            <a:r>
              <a:rPr lang="en-US" dirty="0"/>
              <a:t>. </a:t>
            </a:r>
          </a:p>
          <a:p>
            <a:r>
              <a:rPr lang="en-US" dirty="0"/>
              <a:t>The points closest to the decision boundary are called </a:t>
            </a:r>
            <a:r>
              <a:rPr lang="en-US" b="1" i="1" dirty="0"/>
              <a:t>support vectors</a:t>
            </a:r>
            <a:r>
              <a:rPr lang="en-US" dirty="0"/>
              <a:t>. </a:t>
            </a:r>
          </a:p>
          <a:p>
            <a:r>
              <a:rPr lang="en-US" dirty="0"/>
              <a:t>For any plane, we can always scale the equation: </a:t>
            </a:r>
          </a:p>
          <a:p>
            <a:r>
              <a:rPr lang="en-US" dirty="0"/>
              <a:t>			</a:t>
            </a:r>
            <a:r>
              <a:rPr lang="en-US" i="1" dirty="0" err="1"/>
              <a:t>w</a:t>
            </a:r>
            <a:r>
              <a:rPr lang="en-US" baseline="30000" dirty="0" err="1"/>
              <a:t>⊤</a:t>
            </a:r>
            <a:r>
              <a:rPr lang="en-US" i="1" dirty="0" err="1"/>
              <a:t>x</a:t>
            </a:r>
            <a:r>
              <a:rPr lang="en-US" dirty="0"/>
              <a:t> + </a:t>
            </a:r>
            <a:r>
              <a:rPr lang="en-US" i="1" dirty="0"/>
              <a:t>b</a:t>
            </a:r>
            <a:r>
              <a:rPr lang="en-US" dirty="0"/>
              <a:t> = 0</a:t>
            </a:r>
            <a:br>
              <a:rPr lang="en-US" dirty="0"/>
            </a:br>
            <a:r>
              <a:rPr lang="en-US" dirty="0"/>
              <a:t>so that the support vectors lie on the planes: </a:t>
            </a:r>
          </a:p>
          <a:p>
            <a:r>
              <a:rPr lang="en-US" dirty="0"/>
              <a:t>			</a:t>
            </a:r>
            <a:r>
              <a:rPr lang="en-US" i="1" dirty="0" err="1"/>
              <a:t>w</a:t>
            </a:r>
            <a:r>
              <a:rPr lang="en-US" baseline="30000" dirty="0" err="1"/>
              <a:t>⊤</a:t>
            </a:r>
            <a:r>
              <a:rPr lang="en-US" i="1" dirty="0" err="1"/>
              <a:t>x</a:t>
            </a:r>
            <a:r>
              <a:rPr lang="en-US" i="1" dirty="0"/>
              <a:t> </a:t>
            </a:r>
            <a:r>
              <a:rPr lang="en-US" dirty="0"/>
              <a:t>+ </a:t>
            </a:r>
            <a:r>
              <a:rPr lang="en-US" i="1" dirty="0"/>
              <a:t>b </a:t>
            </a:r>
            <a:r>
              <a:rPr lang="en-US" dirty="0"/>
              <a:t>= ±1, </a:t>
            </a:r>
          </a:p>
          <a:p>
            <a:r>
              <a:rPr lang="en-US" dirty="0"/>
              <a:t>depending on their classes. </a:t>
            </a:r>
          </a:p>
          <a:p>
            <a:endParaRPr lang="en-US" dirty="0">
              <a:effectLst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069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Margins Illustration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</p:spPr>
        <p:txBody>
          <a:bodyPr/>
          <a:lstStyle/>
          <a:p>
            <a:r>
              <a:rPr lang="en-US" dirty="0"/>
              <a:t>For points on planes </a:t>
            </a:r>
            <a:r>
              <a:rPr lang="en-US" i="1" dirty="0" err="1"/>
              <a:t>w</a:t>
            </a:r>
            <a:r>
              <a:rPr lang="en-US" baseline="30000" dirty="0" err="1"/>
              <a:t>⊤</a:t>
            </a:r>
            <a:r>
              <a:rPr lang="en-US" i="1" dirty="0" err="1"/>
              <a:t>x</a:t>
            </a:r>
            <a:r>
              <a:rPr lang="en-US" dirty="0"/>
              <a:t> + </a:t>
            </a:r>
            <a:r>
              <a:rPr lang="en-US" i="1" dirty="0"/>
              <a:t>b</a:t>
            </a:r>
            <a:r>
              <a:rPr lang="en-US" dirty="0"/>
              <a:t> = ±1, their distance to the decision boundary is ±1/∥w∥.</a:t>
            </a:r>
            <a:endParaRPr lang="en-US" sz="1200" dirty="0"/>
          </a:p>
          <a:p>
            <a:br>
              <a:rPr lang="en-US" sz="1200" dirty="0"/>
            </a:br>
            <a:r>
              <a:rPr lang="en-US" dirty="0"/>
              <a:t>So we can define the </a:t>
            </a:r>
            <a:r>
              <a:rPr lang="en-US" b="1" i="1" dirty="0"/>
              <a:t>margin </a:t>
            </a:r>
            <a:r>
              <a:rPr lang="en-US" dirty="0"/>
              <a:t>of a decision boundary as the distance to its support vectors, </a:t>
            </a:r>
            <a:r>
              <a:rPr lang="en-US" i="1" dirty="0"/>
              <a:t>m</a:t>
            </a:r>
            <a:r>
              <a:rPr lang="en-US" dirty="0"/>
              <a:t> = 2/∥</a:t>
            </a:r>
            <a:r>
              <a:rPr lang="en-US" i="1" dirty="0"/>
              <a:t>w</a:t>
            </a:r>
            <a:r>
              <a:rPr lang="en-US" dirty="0"/>
              <a:t>∥.</a:t>
            </a:r>
          </a:p>
          <a:p>
            <a:endParaRPr lang="en-US" dirty="0">
              <a:effectLst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11</a:t>
            </a:fld>
            <a:endParaRPr lang="en-US"/>
          </a:p>
        </p:txBody>
      </p:sp>
      <p:pic>
        <p:nvPicPr>
          <p:cNvPr id="7175" name="Picture 7" descr="page12image3820128">
            <a:extLst>
              <a:ext uri="{FF2B5EF4-FFF2-40B4-BE49-F238E27FC236}">
                <a16:creationId xmlns:a16="http://schemas.microsoft.com/office/drawing/2014/main" id="{DDA9CAF4-3364-3345-BB36-27990523A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07392" y="3160999"/>
            <a:ext cx="4777215" cy="3111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32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Classifier: Hard Margin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12520"/>
            <a:ext cx="10327008" cy="2176381"/>
          </a:xfrm>
        </p:spPr>
        <p:txBody>
          <a:bodyPr/>
          <a:lstStyle/>
          <a:p>
            <a:r>
              <a:rPr lang="en-US" dirty="0"/>
              <a:t>Finally, we can reformulate our optimization problem - find a decision boundary that maximizes the distance to both classes - as the maximization of the margin, </a:t>
            </a:r>
            <a:r>
              <a:rPr lang="en-US" i="1" dirty="0"/>
              <a:t>m</a:t>
            </a:r>
            <a:r>
              <a:rPr lang="en-US" dirty="0"/>
              <a:t>, </a:t>
            </a:r>
            <a:r>
              <a:rPr lang="en-US" b="1" i="1" dirty="0"/>
              <a:t>while maintaining zero misclassifications</a:t>
            </a:r>
            <a:r>
              <a:rPr lang="en-US" dirty="0"/>
              <a:t>, </a:t>
            </a:r>
          </a:p>
          <a:p>
            <a:endParaRPr lang="en-US" dirty="0">
              <a:effectLst/>
            </a:endParaRPr>
          </a:p>
          <a:p>
            <a:endParaRPr lang="en-US" dirty="0"/>
          </a:p>
          <a:p>
            <a:r>
              <a:rPr lang="en-US" dirty="0"/>
              <a:t>The classifier learned by solving this problem is called </a:t>
            </a:r>
            <a:r>
              <a:rPr lang="en-US" b="1" i="1" dirty="0"/>
              <a:t>hard margin support vector classification</a:t>
            </a:r>
            <a:r>
              <a:rPr lang="en-US" dirty="0"/>
              <a:t>. </a:t>
            </a:r>
          </a:p>
          <a:p>
            <a:r>
              <a:rPr lang="en-US" dirty="0"/>
              <a:t>Often SVC is presented as a minimization problem: </a:t>
            </a:r>
          </a:p>
          <a:p>
            <a:endParaRPr lang="en-US" dirty="0">
              <a:effectLst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2062A8-15C6-4549-A376-709B9297CE0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4560" y="2871640"/>
            <a:ext cx="5913120" cy="12224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B5D908-2880-074C-A10D-98D57AD444D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4560" y="5459846"/>
            <a:ext cx="6390640" cy="112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34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SVC and Convex Optimization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5223042"/>
          </a:xfrm>
        </p:spPr>
        <p:txBody>
          <a:bodyPr/>
          <a:lstStyle/>
          <a:p>
            <a:r>
              <a:rPr lang="en-US" dirty="0"/>
              <a:t>As a convex optimization problem SVC has been extensively studied and can be solved by a variety of algorithms: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(Stochastic) </a:t>
            </a:r>
            <a:r>
              <a:rPr lang="en-US" dirty="0" err="1"/>
              <a:t>libLinear</a:t>
            </a:r>
            <a:br>
              <a:rPr lang="en-US" dirty="0"/>
            </a:br>
            <a:r>
              <a:rPr lang="en-US" dirty="0"/>
              <a:t>Fast convergence, moderate computational cost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(Greedy) </a:t>
            </a:r>
            <a:r>
              <a:rPr lang="en-US" dirty="0" err="1"/>
              <a:t>libSVM</a:t>
            </a:r>
            <a:br>
              <a:rPr lang="en-US" dirty="0"/>
            </a:br>
            <a:r>
              <a:rPr lang="en-US" dirty="0"/>
              <a:t>Fast convergence, moderate computational cost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(Stochastic) </a:t>
            </a:r>
            <a:r>
              <a:rPr lang="en-US" dirty="0"/>
              <a:t>Stochastic Gradient Descent Slow convergence, low computational cost per iteration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(Greedy) </a:t>
            </a:r>
            <a:r>
              <a:rPr lang="en-US" dirty="0"/>
              <a:t>Quasi-Newton Method </a:t>
            </a:r>
            <a:br>
              <a:rPr lang="en-US" dirty="0"/>
            </a:br>
            <a:r>
              <a:rPr lang="en-US" dirty="0"/>
              <a:t>Very fast convergence, high computational cost </a:t>
            </a:r>
            <a:endParaRPr lang="en-US" dirty="0">
              <a:effectLst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024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Classifying Linear Non-Separable Data </a:t>
            </a:r>
            <a:endParaRPr lang="en-US" dirty="0">
              <a:effectLst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708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of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246065" cy="5009682"/>
          </a:xfrm>
        </p:spPr>
        <p:txBody>
          <a:bodyPr/>
          <a:lstStyle/>
          <a:p>
            <a:r>
              <a:rPr lang="en-US" sz="2600" dirty="0"/>
              <a:t>Maximizing the margin is a good idea as long as we assume that the underlying classes are linear separable and that the data is noise free. </a:t>
            </a:r>
          </a:p>
          <a:p>
            <a:r>
              <a:rPr lang="en-US" sz="2600" dirty="0"/>
              <a:t>If data is noisy, we might be sacrificing generalizability in order to minimize classification error with a very narrow margin:</a:t>
            </a:r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r>
              <a:rPr lang="en-US" sz="2600" dirty="0"/>
              <a:t>With every decision boundary, there is a trade-off between maximizing margin and minimizing the error. </a:t>
            </a:r>
          </a:p>
          <a:p>
            <a:endParaRPr lang="en-US" sz="2600" dirty="0"/>
          </a:p>
          <a:p>
            <a:pPr marL="523875" indent="-512763"/>
            <a:endParaRPr lang="en-US" sz="2600" dirty="0"/>
          </a:p>
          <a:p>
            <a:pPr marL="523875" indent="-512763"/>
            <a:endParaRPr lang="en-US" sz="2600" dirty="0"/>
          </a:p>
          <a:p>
            <a:pPr marL="523875" indent="-512763"/>
            <a:endParaRPr lang="en-US" sz="2600" dirty="0"/>
          </a:p>
          <a:p>
            <a:pPr marL="523875" indent="-512763"/>
            <a:endParaRPr lang="en-US" sz="2600" dirty="0"/>
          </a:p>
          <a:p>
            <a:pPr marL="523875" indent="-512763"/>
            <a:endParaRPr lang="en-US" sz="2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15</a:t>
            </a:fld>
            <a:endParaRPr lang="en-US"/>
          </a:p>
        </p:txBody>
      </p:sp>
      <p:pic>
        <p:nvPicPr>
          <p:cNvPr id="10241" name="Picture 1" descr="page16image3881728">
            <a:extLst>
              <a:ext uri="{FF2B5EF4-FFF2-40B4-BE49-F238E27FC236}">
                <a16:creationId xmlns:a16="http://schemas.microsoft.com/office/drawing/2014/main" id="{434D9B82-00C0-154B-AB37-AC12A8EAF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87083" y="2813114"/>
            <a:ext cx="3235340" cy="199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page16image3882176">
            <a:extLst>
              <a:ext uri="{FF2B5EF4-FFF2-40B4-BE49-F238E27FC236}">
                <a16:creationId xmlns:a16="http://schemas.microsoft.com/office/drawing/2014/main" id="{E49724BF-3A8D-9745-BC3C-1D5F6BF4F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15700" y="2694262"/>
            <a:ext cx="3428300" cy="2111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71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Classifier: Soft Margin 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2264" y="1489992"/>
                <a:ext cx="10333416" cy="4545048"/>
              </a:xfrm>
            </p:spPr>
            <p:txBody>
              <a:bodyPr/>
              <a:lstStyle/>
              <a:p>
                <a:r>
                  <a:rPr lang="en-US" dirty="0"/>
                  <a:t>Since we want to balance maximizing the margin and minimizing the error, we want to use an objective function that takes both into account: </a:t>
                </a:r>
                <a:endParaRPr lang="en-US" sz="2400" dirty="0">
                  <a:effectLst/>
                </a:endParaRP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l-GR" dirty="0"/>
                  <a:t> </a:t>
                </a:r>
                <a:r>
                  <a:rPr lang="en-US" dirty="0"/>
                  <a:t>is an intensity parameter. </a:t>
                </a:r>
                <a:endParaRPr lang="en-US" sz="2400" dirty="0"/>
              </a:p>
              <a:p>
                <a:r>
                  <a:rPr lang="en-US" dirty="0"/>
                  <a:t>So just how should we compute the error for a given decision boundary? </a:t>
                </a:r>
                <a:endParaRPr lang="en-US" sz="2400" dirty="0"/>
              </a:p>
              <a:p>
                <a:pPr>
                  <a:spcAft>
                    <a:spcPts val="2400"/>
                  </a:spcAft>
                </a:pP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264" y="1489992"/>
                <a:ext cx="10333416" cy="4545048"/>
              </a:xfrm>
              <a:blipFill>
                <a:blip r:embed="rId2"/>
                <a:stretch>
                  <a:fillRect l="-1229" t="-11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9BE345-B308-2440-8C74-E0165875FC8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33600" y="2968148"/>
            <a:ext cx="7409180" cy="134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53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Classifier: Soft Margin (cont.) 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</p:spPr>
            <p:txBody>
              <a:bodyPr/>
              <a:lstStyle/>
              <a:p>
                <a:r>
                  <a:rPr lang="en-US" dirty="0"/>
                  <a:t>We want to express the error as a function of distance to the decision boundary. </a:t>
                </a:r>
              </a:p>
              <a:p>
                <a:r>
                  <a:rPr lang="en-US" dirty="0"/>
                  <a:t>Recall that the support vectors have distance 1/∥</a:t>
                </a:r>
                <a:r>
                  <a:rPr lang="en-US" i="1" dirty="0"/>
                  <a:t>w</a:t>
                </a:r>
                <a:r>
                  <a:rPr lang="en-US" dirty="0"/>
                  <a:t>∥ to the decision boundary. We want to penalize two types of ‘errors’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b="1" dirty="0"/>
                  <a:t>(margin violation) </a:t>
                </a:r>
                <a:r>
                  <a:rPr lang="en-US" dirty="0"/>
                  <a:t>points that are on the correct side of the boundary but are inside the margin. They have distance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𝜉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l-GR" dirty="0"/>
                  <a:t>/∥</a:t>
                </a:r>
                <a:r>
                  <a:rPr lang="en-US" i="1" dirty="0"/>
                  <a:t>w</a:t>
                </a:r>
                <a:r>
                  <a:rPr lang="en-US" dirty="0"/>
                  <a:t>∥, where 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0&lt;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𝜉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l-GR" dirty="0"/>
                  <a:t> .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l-GR" b="1" dirty="0"/>
                  <a:t>(</a:t>
                </a:r>
                <a:r>
                  <a:rPr lang="en-US" b="1" dirty="0"/>
                  <a:t>misclassification) </a:t>
                </a:r>
                <a:r>
                  <a:rPr lang="en-US" dirty="0"/>
                  <a:t>points that are on the wrong side of the boundary. They have distance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𝜉</m:t>
                    </m:r>
                  </m:oMath>
                </a14:m>
                <a:r>
                  <a:rPr lang="el-GR" dirty="0"/>
                  <a:t>/∥</a:t>
                </a:r>
                <a:r>
                  <a:rPr lang="en-US" dirty="0"/>
                  <a:t>w∥, where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𝜉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l-GR" dirty="0"/>
                  <a:t>. </a:t>
                </a:r>
              </a:p>
              <a:p>
                <a:r>
                  <a:rPr lang="en-US" dirty="0"/>
                  <a:t>Specifying a nonnegative quantity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is equivalent to quantifying the error on the point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. </a:t>
                </a:r>
                <a:endParaRPr lang="en-US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  <a:blipFill>
                <a:blip r:embed="rId2"/>
                <a:stretch>
                  <a:fillRect l="-1229" t="-1003" r="-737"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067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Classifier: Soft Margin Illustration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23875" indent="-512763"/>
            <a:endParaRPr lang="en-US" sz="2400" dirty="0"/>
          </a:p>
          <a:p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18</a:t>
            </a:fld>
            <a:endParaRPr lang="en-US"/>
          </a:p>
        </p:txBody>
      </p:sp>
      <p:pic>
        <p:nvPicPr>
          <p:cNvPr id="11265" name="Picture 1" descr="page19image3815200">
            <a:extLst>
              <a:ext uri="{FF2B5EF4-FFF2-40B4-BE49-F238E27FC236}">
                <a16:creationId xmlns:a16="http://schemas.microsoft.com/office/drawing/2014/main" id="{3B86AC1F-4585-A24D-A70A-EE7875CC5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92680" y="1188242"/>
            <a:ext cx="6751320" cy="5141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9623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Classifier: Soft Margin (cont.) 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2264" y="1264920"/>
                <a:ext cx="10333416" cy="4770120"/>
              </a:xfrm>
            </p:spPr>
            <p:txBody>
              <a:bodyPr/>
              <a:lstStyle/>
              <a:p>
                <a:r>
                  <a:rPr lang="en-US" dirty="0"/>
                  <a:t>Formally, we incorporate error terms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’s into our optimization problem by: </a:t>
                </a:r>
              </a:p>
              <a:p>
                <a:endParaRPr lang="en-US" dirty="0">
                  <a:effectLst/>
                </a:endParaRPr>
              </a:p>
              <a:p>
                <a:endParaRPr lang="en-US" dirty="0"/>
              </a:p>
              <a:p>
                <a:endParaRPr lang="en-US" dirty="0">
                  <a:effectLst/>
                </a:endParaRPr>
              </a:p>
              <a:p>
                <a:endParaRPr lang="en-US" dirty="0"/>
              </a:p>
              <a:p>
                <a:r>
                  <a:rPr lang="en-US" dirty="0"/>
                  <a:t>The solution to this problem is called </a:t>
                </a:r>
                <a:r>
                  <a:rPr lang="en-US" b="1" i="1" dirty="0"/>
                  <a:t>soft margin support vector classification </a:t>
                </a:r>
                <a:r>
                  <a:rPr lang="en-US" dirty="0"/>
                  <a:t>or simply </a:t>
                </a:r>
                <a:r>
                  <a:rPr lang="en-US" b="1" i="1" dirty="0"/>
                  <a:t>support vector classification</a:t>
                </a:r>
                <a:r>
                  <a:rPr lang="en-US" dirty="0"/>
                  <a:t>. </a:t>
                </a:r>
              </a:p>
              <a:p>
                <a:endParaRPr lang="en-US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264" y="1264920"/>
                <a:ext cx="10333416" cy="4770120"/>
              </a:xfrm>
              <a:blipFill>
                <a:blip r:embed="rId2"/>
                <a:stretch>
                  <a:fillRect l="-1229" t="-13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A3233B-771B-184E-A016-CEF385C8FE4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42160" y="2401218"/>
            <a:ext cx="7225030" cy="156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20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F2327-FAB5-1F47-962B-825946F7A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094A1-B7BF-F041-AEF2-0A78788EC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Classifying Linear Separable Data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Classifying Linear Non-Separable Data </a:t>
            </a:r>
          </a:p>
          <a:p>
            <a:pPr marL="457200" indent="-457200">
              <a:lnSpc>
                <a:spcPct val="15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Kernel Trick</a:t>
            </a:r>
            <a:br>
              <a:rPr lang="en-US" dirty="0"/>
            </a:br>
            <a:endParaRPr lang="en-US" dirty="0"/>
          </a:p>
          <a:p>
            <a:pPr>
              <a:spcAft>
                <a:spcPts val="1800"/>
              </a:spcAft>
            </a:pPr>
            <a:r>
              <a:rPr lang="en-US" dirty="0"/>
              <a:t>Text Reading: Ch. 9, p. 337-356</a:t>
            </a:r>
          </a:p>
          <a:p>
            <a:pPr>
              <a:spcAft>
                <a:spcPts val="180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2979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Tuning SVC 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</p:spPr>
            <p:txBody>
              <a:bodyPr/>
              <a:lstStyle/>
              <a:p>
                <a:r>
                  <a:rPr lang="en-US" sz="2600" dirty="0"/>
                  <a:t>Choosing different values for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l-GR" sz="2600" dirty="0"/>
                  <a:t> </a:t>
                </a:r>
                <a:r>
                  <a:rPr lang="en-US" sz="2600" dirty="0"/>
                  <a:t>in </a:t>
                </a:r>
              </a:p>
              <a:p>
                <a:endParaRPr lang="en-US" sz="2600" dirty="0">
                  <a:effectLst/>
                </a:endParaRPr>
              </a:p>
              <a:p>
                <a:endParaRPr lang="en-US" sz="2600" dirty="0"/>
              </a:p>
              <a:p>
                <a:endParaRPr lang="en-US" sz="2600" dirty="0"/>
              </a:p>
              <a:p>
                <a:endParaRPr lang="en-US" sz="2600" dirty="0"/>
              </a:p>
              <a:p>
                <a:r>
                  <a:rPr lang="en-US" sz="2600" dirty="0"/>
                  <a:t>will give us different classifiers. In general,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/>
                  <a:t>small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l-GR" sz="2600" dirty="0"/>
                  <a:t> </a:t>
                </a:r>
                <a:r>
                  <a:rPr lang="en-US" sz="2600" dirty="0"/>
                  <a:t>penalizes errors less and hence the classifier will have a large margin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/>
                  <a:t>large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l-GR" sz="2600" dirty="0"/>
                  <a:t> </a:t>
                </a:r>
                <a:r>
                  <a:rPr lang="en-US" sz="2600" dirty="0"/>
                  <a:t>penalizes errors more and hence the classifier will accept narrow margins to improve classification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600" dirty="0"/>
                  <a:t>setting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=∞</m:t>
                    </m:r>
                  </m:oMath>
                </a14:m>
                <a:r>
                  <a:rPr lang="el-GR" sz="2600" dirty="0"/>
                  <a:t> </a:t>
                </a:r>
                <a:r>
                  <a:rPr lang="en-US" sz="2600" dirty="0"/>
                  <a:t>produces the hard margin solution </a:t>
                </a:r>
              </a:p>
              <a:p>
                <a:endParaRPr lang="en-US" sz="2600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  <a:blipFill>
                <a:blip r:embed="rId2"/>
                <a:stretch>
                  <a:fillRect l="-983" t="-1003" r="-1351" b="-3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81E800-03E5-5C4B-84D0-E6CB7743F7C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0" y="1540510"/>
            <a:ext cx="7854950" cy="171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349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Boundaries and Support Vectors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23875" indent="-512763"/>
            <a:endParaRPr lang="en-US" sz="2400" dirty="0"/>
          </a:p>
          <a:p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21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417A87E-1E41-674A-A35A-09F28DB4A40D}"/>
                  </a:ext>
                </a:extLst>
              </p:cNvPr>
              <p:cNvSpPr/>
              <p:nvPr/>
            </p:nvSpPr>
            <p:spPr>
              <a:xfrm>
                <a:off x="833414" y="1174633"/>
                <a:ext cx="10886145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600" dirty="0">
                    <a:solidFill>
                      <a:srgbClr val="444444"/>
                    </a:solidFill>
                    <a:latin typeface="Karla"/>
                  </a:rPr>
                  <a:t>Recall how the error terms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600" dirty="0">
                    <a:solidFill>
                      <a:srgbClr val="444444"/>
                    </a:solidFill>
                    <a:latin typeface="Karla"/>
                  </a:rPr>
                  <a:t>’s were defined: the points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600" dirty="0">
                    <a:solidFill>
                      <a:srgbClr val="444444"/>
                    </a:solidFill>
                    <a:latin typeface="CMMI8"/>
                  </a:rPr>
                  <a:t> </a:t>
                </a:r>
                <a:r>
                  <a:rPr lang="en-US" sz="2600" dirty="0">
                    <a:solidFill>
                      <a:srgbClr val="444444"/>
                    </a:solidFill>
                    <a:latin typeface="CMR12"/>
                  </a:rPr>
                  <a:t>= 0 </a:t>
                </a:r>
                <a:r>
                  <a:rPr lang="en-US" sz="2600" dirty="0">
                    <a:solidFill>
                      <a:srgbClr val="444444"/>
                    </a:solidFill>
                    <a:latin typeface="Karla"/>
                  </a:rPr>
                  <a:t>are precisely the support vectors </a:t>
                </a:r>
                <a:endParaRPr lang="en-US" sz="2600" dirty="0">
                  <a:effectLst/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417A87E-1E41-674A-A35A-09F28DB4A4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414" y="1174633"/>
                <a:ext cx="10886145" cy="923330"/>
              </a:xfrm>
              <a:prstGeom prst="rect">
                <a:avLst/>
              </a:prstGeom>
              <a:blipFill>
                <a:blip r:embed="rId2"/>
                <a:stretch>
                  <a:fillRect l="-932" t="-1351" b="-135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1" descr="page19image3815200">
            <a:extLst>
              <a:ext uri="{FF2B5EF4-FFF2-40B4-BE49-F238E27FC236}">
                <a16:creationId xmlns:a16="http://schemas.microsoft.com/office/drawing/2014/main" id="{E58F1B1A-EFD0-8145-BBE8-831BE8875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09140" y="2097963"/>
            <a:ext cx="5675724" cy="432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51752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Boundaries and Support Vectors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23875" indent="-512763"/>
            <a:endParaRPr lang="en-US" sz="2400" dirty="0"/>
          </a:p>
          <a:p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22</a:t>
            </a:fld>
            <a:endParaRPr lang="en-US"/>
          </a:p>
        </p:txBody>
      </p:sp>
      <p:pic>
        <p:nvPicPr>
          <p:cNvPr id="11265" name="Picture 1" descr="page19image3815200">
            <a:extLst>
              <a:ext uri="{FF2B5EF4-FFF2-40B4-BE49-F238E27FC236}">
                <a16:creationId xmlns:a16="http://schemas.microsoft.com/office/drawing/2014/main" id="{3B86AC1F-4585-A24D-A70A-EE7875CC5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26405" y="1935480"/>
            <a:ext cx="5675724" cy="432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17A87E-1E41-674A-A35A-09F28DB4A40D}"/>
              </a:ext>
            </a:extLst>
          </p:cNvPr>
          <p:cNvSpPr/>
          <p:nvPr/>
        </p:nvSpPr>
        <p:spPr>
          <a:xfrm>
            <a:off x="833414" y="1174633"/>
            <a:ext cx="10886145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Thus to re-construct the decision boundary, </a:t>
            </a:r>
            <a:r>
              <a:rPr lang="en-US" sz="2600" b="1" i="1" dirty="0"/>
              <a:t>only the support vectors are needed! </a:t>
            </a:r>
            <a:endParaRPr lang="en-US" sz="2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795175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Boundaries and Support Vectors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23875" indent="-512763"/>
            <a:endParaRPr lang="en-US" sz="2400" dirty="0"/>
          </a:p>
          <a:p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DA547D89-6634-1F46-AE30-2282964D0ED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22264" y="1264920"/>
                <a:ext cx="10333416" cy="4770120"/>
              </a:xfrm>
              <a:prstGeom prst="rect">
                <a:avLst/>
              </a:prstGeom>
              <a:ln>
                <a:noFill/>
              </a:ln>
            </p:spPr>
            <p:txBody>
              <a:bodyPr/>
              <a:lstStyle>
                <a:lvl1pPr marL="0" indent="0" algn="l" defTabSz="457182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1pPr>
                <a:lvl2pPr marL="742920" indent="-285738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24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2pPr>
                <a:lvl3pPr marL="114295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3pPr>
                <a:lvl4pPr marL="1600136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–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4pPr>
                <a:lvl5pPr marL="2057317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»"/>
                  <a:defRPr sz="1800" kern="1200">
                    <a:solidFill>
                      <a:srgbClr val="464646"/>
                    </a:solidFill>
                    <a:latin typeface="Karla"/>
                    <a:ea typeface="+mn-ea"/>
                    <a:cs typeface="Karla"/>
                  </a:defRPr>
                </a:lvl5pPr>
                <a:lvl6pPr marL="2514499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681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8863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044" indent="-228590" algn="l" defTabSz="457182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fontAlgn="auto"/>
                <a:r>
                  <a:rPr lang="en-US" dirty="0"/>
                  <a:t>The decision boundary of an SVC is given by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and the set of support vectors are found by solving the optimization problem.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dirty="0"/>
                  <a:t>To classify a test point </a:t>
                </a:r>
                <a:r>
                  <a:rPr lang="en-US" i="1" dirty="0" err="1"/>
                  <a:t>x</a:t>
                </a:r>
                <a:r>
                  <a:rPr lang="en-US" baseline="-25000" dirty="0" err="1"/>
                  <a:t>test</a:t>
                </a:r>
                <a:r>
                  <a:rPr lang="en-US" dirty="0"/>
                  <a:t>, we predict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DA547D89-6634-1F46-AE30-2282964D0E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264" y="1264920"/>
                <a:ext cx="10333416" cy="4770120"/>
              </a:xfrm>
              <a:prstGeom prst="rect">
                <a:avLst/>
              </a:prstGeom>
              <a:blipFill>
                <a:blip r:embed="rId2"/>
                <a:stretch>
                  <a:fillRect l="-1229" t="-133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B6DB4A80-F74E-5348-82C0-B38F23C0EDD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77640" y="4389377"/>
            <a:ext cx="3545716" cy="8268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56AFEF-8808-4B42-855F-9A3EAE6EC5E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7432" y="1939240"/>
            <a:ext cx="5638432" cy="78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732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SVC as Optimization 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</p:spPr>
            <p:txBody>
              <a:bodyPr/>
              <a:lstStyle/>
              <a:p>
                <a:r>
                  <a:rPr lang="en-US" dirty="0"/>
                  <a:t>With the help of geometry, we translated our wish list into an optimization problem </a:t>
                </a:r>
              </a:p>
              <a:p>
                <a:endParaRPr lang="en-US" sz="2400" dirty="0"/>
              </a:p>
              <a:p>
                <a:endParaRPr lang="en-US" sz="2400" dirty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quantifies the error at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The SVC optimization problem is often solved in an alternate form (the dual form): </a:t>
                </a:r>
                <a:endParaRPr lang="en-US" sz="2400" dirty="0"/>
              </a:p>
              <a:p>
                <a:endParaRPr lang="en-US" sz="2600" dirty="0"/>
              </a:p>
              <a:p>
                <a:endParaRPr lang="en-US" sz="2600" dirty="0"/>
              </a:p>
              <a:p>
                <a:r>
                  <a:rPr lang="en-US" dirty="0"/>
                  <a:t>Later we’ll see that this alternate form allows us to use SVC with non-linear boundaries. </a:t>
                </a:r>
                <a:endParaRPr lang="en-US" sz="2400" dirty="0"/>
              </a:p>
              <a:p>
                <a:endParaRPr lang="en-US" sz="2600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  <a:blipFill>
                <a:blip r:embed="rId2"/>
                <a:stretch>
                  <a:fillRect l="-1229" t="-1003" b="-55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43B2F8-7DAC-BF41-B764-09DEA69C643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9610" y="4083050"/>
            <a:ext cx="5702300" cy="977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5D7F1D-5035-6443-95CE-1E0DDA11A8E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1480" y="1443035"/>
            <a:ext cx="59436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01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to Non-linear Boundaries </a:t>
            </a:r>
            <a:endParaRPr lang="en-US" dirty="0">
              <a:effectLst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2692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Polynomial Regression: Two Perspectives 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9262D-F6D6-F84A-962F-6DCF91F70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264" y="983807"/>
            <a:ext cx="10333416" cy="5051233"/>
          </a:xfrm>
        </p:spPr>
        <p:txBody>
          <a:bodyPr/>
          <a:lstStyle/>
          <a:p>
            <a:r>
              <a:rPr lang="en-US" dirty="0"/>
              <a:t>Given a training set: </a:t>
            </a:r>
          </a:p>
          <a:p>
            <a:r>
              <a:rPr lang="en-US" dirty="0"/>
              <a:t>	</a:t>
            </a:r>
            <a:br>
              <a:rPr lang="en-US" dirty="0"/>
            </a:br>
            <a:r>
              <a:rPr lang="en-US" dirty="0"/>
              <a:t>with a single real-valued predictor, we can view fitting a 2</a:t>
            </a:r>
            <a:r>
              <a:rPr lang="en-US" baseline="30000" dirty="0"/>
              <a:t>nd</a:t>
            </a:r>
            <a:r>
              <a:rPr lang="en-US" dirty="0"/>
              <a:t> degree polynomial model:</a:t>
            </a:r>
          </a:p>
          <a:p>
            <a:endParaRPr lang="en-US" dirty="0"/>
          </a:p>
          <a:p>
            <a:r>
              <a:rPr lang="en-US" dirty="0"/>
              <a:t>on the data as the process of finding the best quadratic curve that fits the data. But in practice, we first expand the feature dimension of the training set </a:t>
            </a:r>
          </a:p>
          <a:p>
            <a:br>
              <a:rPr lang="en-US" dirty="0"/>
            </a:br>
            <a:r>
              <a:rPr lang="en-US" dirty="0"/>
              <a:t>and train a </a:t>
            </a:r>
            <a:r>
              <a:rPr lang="en-US" b="1" i="1" dirty="0"/>
              <a:t>linear model </a:t>
            </a:r>
            <a:r>
              <a:rPr lang="en-US" dirty="0"/>
              <a:t>on the expanded data </a:t>
            </a:r>
          </a:p>
          <a:p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8E8532-13B7-8243-B7BB-50A64E3C7F4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2855" y="5611723"/>
            <a:ext cx="7146290" cy="6710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D40F90-BE9C-294F-A2D2-2738EE05C28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3644" y="4517846"/>
            <a:ext cx="2931996" cy="5757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8BF92D-DDE6-EE4D-8FE7-6A7AA9E269F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3399" y="2660113"/>
            <a:ext cx="2888785" cy="4779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B4E36F2-917A-214C-A75F-2411BB5D7571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2871" y="1422875"/>
            <a:ext cx="3685633" cy="57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9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Transforming the Data 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</p:spPr>
            <p:txBody>
              <a:bodyPr/>
              <a:lstStyle/>
              <a:p>
                <a:r>
                  <a:rPr lang="en-US" dirty="0"/>
                  <a:t>The key observation is that training a polynomial model is just training a linear model on data with transformed predictors. </a:t>
                </a:r>
              </a:p>
              <a:p>
                <a:r>
                  <a:rPr lang="en-US" dirty="0"/>
                  <a:t>In our previous example, transforming the data to fit a 2</a:t>
                </a:r>
                <a:r>
                  <a:rPr lang="en-US" baseline="30000" dirty="0"/>
                  <a:t>nd</a:t>
                </a:r>
                <a:r>
                  <a:rPr lang="en-US" dirty="0"/>
                  <a:t> degree polynomial model requires a map: </a:t>
                </a:r>
              </a:p>
              <a:p>
                <a:endParaRPr lang="en-US" dirty="0">
                  <a:effectLst/>
                </a:endParaRP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 called the </a:t>
                </a:r>
                <a:r>
                  <a:rPr lang="en-US" b="1" i="1" dirty="0"/>
                  <a:t>input space</a:t>
                </a:r>
                <a:r>
                  <a:rPr lang="en-US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/>
                  <a:t> is called the </a:t>
                </a:r>
                <a:r>
                  <a:rPr lang="en-US" b="1" i="1" dirty="0"/>
                  <a:t>feature space</a:t>
                </a:r>
                <a:r>
                  <a:rPr lang="en-US" dirty="0"/>
                  <a:t>. </a:t>
                </a:r>
              </a:p>
              <a:p>
                <a:r>
                  <a:rPr lang="en-US" dirty="0"/>
                  <a:t>While the response may not have a linear correlation in the input space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dirty="0"/>
                  <a:t>, it may have one in the feature space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/>
                  <a:t>. </a:t>
                </a:r>
              </a:p>
              <a:p>
                <a:endParaRPr lang="en-US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  <a:blipFill>
                <a:blip r:embed="rId2"/>
                <a:stretch>
                  <a:fillRect l="-1229" t="-1003" r="-14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789B81-BB8A-044C-BF53-F0211302B68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9045" y="3049405"/>
            <a:ext cx="3107008" cy="103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949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SVC with Non-Linear Decision Boundaries 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9262D-F6D6-F84A-962F-6DCF91F70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264" y="983807"/>
            <a:ext cx="10333416" cy="5051233"/>
          </a:xfrm>
        </p:spPr>
        <p:txBody>
          <a:bodyPr/>
          <a:lstStyle/>
          <a:p>
            <a:r>
              <a:rPr lang="en-US" dirty="0"/>
              <a:t>The same insight applies to classification: while the response may not be linear separable in the input space, it may be in a feature space after a fancy transformation: 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28</a:t>
            </a:fld>
            <a:endParaRPr lang="en-US"/>
          </a:p>
        </p:txBody>
      </p:sp>
      <p:pic>
        <p:nvPicPr>
          <p:cNvPr id="1025" name="Picture 1" descr="page12image3897856">
            <a:extLst>
              <a:ext uri="{FF2B5EF4-FFF2-40B4-BE49-F238E27FC236}">
                <a16:creationId xmlns:a16="http://schemas.microsoft.com/office/drawing/2014/main" id="{59A17A15-B635-B640-94A5-EED51E889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17508" y="2306926"/>
            <a:ext cx="6142927" cy="3565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88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SVC with Non-Linear Decision Boundaries (cont.)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</p:spPr>
            <p:txBody>
              <a:bodyPr/>
              <a:lstStyle/>
              <a:p>
                <a:r>
                  <a:rPr lang="en-US" b="1" dirty="0"/>
                  <a:t>The motto: </a:t>
                </a:r>
                <a:r>
                  <a:rPr lang="en-US" dirty="0"/>
                  <a:t>instead of tweaking the definition of SVC to accommodate non-linear decision boundaries, we map the data into a feature space in which the classes are linearly separable (or nearly separable):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dirty="0"/>
                  <a:t>Apply transform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𝐽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p>
                    </m:sSup>
                  </m:oMath>
                </a14:m>
                <a:r>
                  <a:rPr lang="en-US" dirty="0"/>
                  <a:t>on training data </a:t>
                </a:r>
                <a:br>
                  <a:rPr lang="en-US" dirty="0"/>
                </a:br>
                <a:r>
                  <a:rPr lang="en-US" dirty="0"/>
                  <a:t>			</a:t>
                </a:r>
                <a:r>
                  <a:rPr lang="en-US" dirty="0">
                    <a:ea typeface="Cambria Math" panose="02040503050406030204" pitchFamily="18" charset="0"/>
                  </a:rPr>
                  <a:t>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br>
                  <a:rPr lang="en-US" dirty="0"/>
                </a:br>
                <a:r>
                  <a:rPr lang="en-US" dirty="0"/>
                  <a:t>where typically </a:t>
                </a:r>
                <a:r>
                  <a:rPr lang="en-US" i="1" dirty="0"/>
                  <a:t>J</a:t>
                </a:r>
                <a:r>
                  <a:rPr lang="en-US" dirty="0"/>
                  <a:t>′ is much larger than </a:t>
                </a:r>
                <a:r>
                  <a:rPr lang="en-US" i="1" dirty="0"/>
                  <a:t>J</a:t>
                </a:r>
                <a:r>
                  <a:rPr lang="en-US" dirty="0"/>
                  <a:t>.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dirty="0"/>
                  <a:t>Train an SVC on the transformed data </a:t>
                </a:r>
              </a:p>
              <a:p>
                <a:r>
                  <a:rPr lang="en-US" dirty="0"/>
                  <a:t>					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{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,…,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}</a:t>
                </a:r>
                <a:br>
                  <a:rPr lang="en-US" dirty="0"/>
                </a:br>
                <a:br>
                  <a:rPr lang="en-US" dirty="0"/>
                </a:br>
                <a:endParaRPr lang="en-US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  <a:blipFill>
                <a:blip r:embed="rId2"/>
                <a:stretch>
                  <a:fillRect l="-1229" t="-1003" r="-14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597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B7FBD-E688-B941-8B82-31BE2440C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Boundaries Revisited 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83873-9D99-1A48-AA62-2E340E100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</p:spPr>
        <p:txBody>
          <a:bodyPr/>
          <a:lstStyle/>
          <a:p>
            <a:r>
              <a:rPr lang="en-US" sz="2400" dirty="0"/>
              <a:t>In logistic regression, we learn a </a:t>
            </a:r>
            <a:r>
              <a:rPr lang="en-US" sz="2400" b="1" i="1" dirty="0"/>
              <a:t>decision boundary </a:t>
            </a:r>
            <a:r>
              <a:rPr lang="en-US" sz="2400" dirty="0"/>
              <a:t>that separates the training classes in the feature space. </a:t>
            </a:r>
          </a:p>
          <a:p>
            <a:r>
              <a:rPr lang="en-US" sz="2400" dirty="0"/>
              <a:t>When the data can be perfectly separated by a linear boundary, we call the data </a:t>
            </a:r>
            <a:r>
              <a:rPr lang="en-US" sz="2400" b="1" i="1" dirty="0"/>
              <a:t>linearly separable</a:t>
            </a:r>
            <a:r>
              <a:rPr lang="en-US" sz="2400" dirty="0"/>
              <a:t>. </a:t>
            </a:r>
          </a:p>
          <a:p>
            <a:r>
              <a:rPr lang="en-US" sz="2400" dirty="0"/>
              <a:t>In this case, multiple decision boundaries can fit the data. How do we choose the best? </a:t>
            </a:r>
          </a:p>
          <a:p>
            <a:endParaRPr lang="en-US" sz="2400" dirty="0">
              <a:effectLst/>
            </a:endParaRPr>
          </a:p>
          <a:p>
            <a:endParaRPr lang="en-US" sz="2400" dirty="0">
              <a:effectLst/>
            </a:endParaRPr>
          </a:p>
          <a:p>
            <a:endParaRPr lang="en-US" sz="2400" dirty="0"/>
          </a:p>
          <a:p>
            <a:endParaRPr lang="en-US" sz="2400" dirty="0">
              <a:effectLst/>
            </a:endParaRPr>
          </a:p>
          <a:p>
            <a:r>
              <a:rPr lang="en-US" sz="2400" b="1" dirty="0"/>
              <a:t>Question: </a:t>
            </a:r>
            <a:r>
              <a:rPr lang="en-US" sz="2400" dirty="0"/>
              <a:t>What happens to our logistic regression model when training on linearly separable datasets? </a:t>
            </a:r>
          </a:p>
          <a:p>
            <a:endParaRPr lang="en-US" sz="2400" dirty="0">
              <a:effectLst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3</a:t>
            </a:fld>
            <a:endParaRPr lang="en-US"/>
          </a:p>
        </p:txBody>
      </p:sp>
      <p:pic>
        <p:nvPicPr>
          <p:cNvPr id="1025" name="Picture 1" descr="page4image3861568">
            <a:extLst>
              <a:ext uri="{FF2B5EF4-FFF2-40B4-BE49-F238E27FC236}">
                <a16:creationId xmlns:a16="http://schemas.microsoft.com/office/drawing/2014/main" id="{110A3442-974A-984C-AA70-7CDA19B34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02346" y="3241880"/>
            <a:ext cx="2223244" cy="2147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4image3819232">
            <a:extLst>
              <a:ext uri="{FF2B5EF4-FFF2-40B4-BE49-F238E27FC236}">
                <a16:creationId xmlns:a16="http://schemas.microsoft.com/office/drawing/2014/main" id="{6AD721A5-77E7-BE4F-8618-F891719B7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63376" y="3288901"/>
            <a:ext cx="2216043" cy="2116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page4image3818560">
            <a:extLst>
              <a:ext uri="{FF2B5EF4-FFF2-40B4-BE49-F238E27FC236}">
                <a16:creationId xmlns:a16="http://schemas.microsoft.com/office/drawing/2014/main" id="{78DE62BC-A6B5-6B4B-88D6-01C03FBF17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17205" y="3326517"/>
            <a:ext cx="2225571" cy="207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7145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Products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</p:spPr>
            <p:txBody>
              <a:bodyPr/>
              <a:lstStyle/>
              <a:p>
                <a:r>
                  <a:rPr lang="en-US" dirty="0"/>
                  <a:t>Since the feature space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𝐽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potentially extremely high dimensional, computing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l-GR" dirty="0"/>
                  <a:t> </a:t>
                </a:r>
                <a:r>
                  <a:rPr lang="en-US" dirty="0"/>
                  <a:t>explicitly can be costly. </a:t>
                </a:r>
              </a:p>
              <a:p>
                <a:r>
                  <a:rPr lang="en-US" dirty="0"/>
                  <a:t>Instead, we note that computing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l-GR" dirty="0"/>
                  <a:t> </a:t>
                </a:r>
                <a:r>
                  <a:rPr lang="en-US" dirty="0"/>
                  <a:t>is unnecessary. Recall that training an SVC involves solving the  optimization problem: </a:t>
                </a:r>
              </a:p>
              <a:p>
                <a:endParaRPr lang="en-US" dirty="0">
                  <a:effectLst/>
                </a:endParaRPr>
              </a:p>
              <a:p>
                <a:endParaRPr lang="en-US" dirty="0"/>
              </a:p>
              <a:p>
                <a:endParaRPr lang="en-US" dirty="0">
                  <a:effectLst/>
                </a:endParaRPr>
              </a:p>
              <a:p>
                <a:r>
                  <a:rPr lang="en-US" dirty="0"/>
                  <a:t>In the above, </a:t>
                </a:r>
                <a:r>
                  <a:rPr lang="en-US" b="1" i="1" dirty="0"/>
                  <a:t>we are only interested in computing inner products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b="1" i="1" dirty="0"/>
                  <a:t>in the feature space </a:t>
                </a:r>
                <a:r>
                  <a:rPr lang="en-US" dirty="0"/>
                  <a:t>and not the quantities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themselves. </a:t>
                </a:r>
              </a:p>
              <a:p>
                <a:endParaRPr lang="en-US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  <a:blipFill>
                <a:blip r:embed="rId2"/>
                <a:stretch>
                  <a:fillRect l="-1229" r="-12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30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841EB7-C0E2-B248-924B-EF5B397558B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12383" y="3053471"/>
            <a:ext cx="7967237" cy="123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514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Kernel Trick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9262D-F6D6-F84A-962F-6DCF91F70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264" y="983807"/>
            <a:ext cx="10333416" cy="505123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b="1" i="1" dirty="0"/>
              <a:t>inner product </a:t>
            </a:r>
            <a:r>
              <a:rPr lang="en-US" dirty="0"/>
              <a:t>between two vectors is a measure of the similarity of the two vectors. 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529C5B-007B-2545-BC1B-60AC0E0FA6C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5347" y="1875040"/>
            <a:ext cx="7876478" cy="434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644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Kernel Trick (cont.)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</p:spPr>
            <p:txBody>
              <a:bodyPr/>
              <a:lstStyle/>
              <a:p>
                <a:r>
                  <a:rPr lang="en-US" dirty="0"/>
                  <a:t>For a choice of kernel </a:t>
                </a:r>
                <a:r>
                  <a:rPr lang="en-US" i="1" dirty="0"/>
                  <a:t>K</a:t>
                </a:r>
                <a:r>
                  <a:rPr lang="en-US" dirty="0"/>
                  <a:t>,</a:t>
                </a:r>
                <a:br>
                  <a:rPr lang="en-US" dirty="0"/>
                </a:br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 train an SVC by solving </a:t>
                </a:r>
              </a:p>
              <a:p>
                <a:endParaRPr lang="en-US" dirty="0">
                  <a:effectLst/>
                </a:endParaRPr>
              </a:p>
              <a:p>
                <a:endParaRPr lang="en-US" dirty="0"/>
              </a:p>
              <a:p>
                <a:r>
                  <a:rPr lang="en-US" dirty="0"/>
                  <a:t>Computing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can be done without computing the mappings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This way of training a SVC in feature space without explicitly working with the mapping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dirty="0"/>
                  <a:t> is called </a:t>
                </a:r>
                <a:r>
                  <a:rPr lang="en-US" b="1" i="1" dirty="0"/>
                  <a:t>the kernel trick</a:t>
                </a:r>
                <a:r>
                  <a:rPr lang="en-US" dirty="0"/>
                  <a:t>. </a:t>
                </a:r>
              </a:p>
              <a:p>
                <a:endParaRPr lang="en-US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  <a:blipFill>
                <a:blip r:embed="rId3"/>
                <a:stretch>
                  <a:fillRect l="-1229" t="-10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32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52F352-2B4B-EA4F-BD0A-34DA6EFCB12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73714" y="2917358"/>
            <a:ext cx="7560217" cy="1184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19C443-AAF3-274B-B305-845FA97F3AAB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90693" y="1656725"/>
            <a:ext cx="4483874" cy="63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79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Transforming Data: An Example </a:t>
            </a:r>
            <a:endParaRPr lang="en-US" dirty="0">
              <a:effectLst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8A3B054-3CBF-5549-82C4-6D9CB2A29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79544" y="858644"/>
            <a:ext cx="8033658" cy="554215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80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0452-2AE4-D14B-9679-95B90E14B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Functions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</p:spPr>
            <p:txBody>
              <a:bodyPr/>
              <a:lstStyle/>
              <a:p>
                <a:r>
                  <a:rPr lang="en-US" sz="2400" dirty="0"/>
                  <a:t>Common kernel functions include: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/>
                  <a:t>Polynomial Kernel </a:t>
                </a:r>
                <a:r>
                  <a:rPr lang="en-US" sz="2400" dirty="0"/>
                  <a:t>(kernel=‘poly’) </a:t>
                </a:r>
              </a:p>
              <a:p>
                <a:endParaRPr lang="en-US" sz="2400" dirty="0"/>
              </a:p>
              <a:p>
                <a:endParaRPr lang="en-US" sz="600" dirty="0"/>
              </a:p>
              <a:p>
                <a:r>
                  <a:rPr lang="en-US" sz="2400" dirty="0"/>
                  <a:t>	where </a:t>
                </a:r>
                <a:r>
                  <a:rPr lang="en-US" sz="2400" i="1" dirty="0"/>
                  <a:t>d</a:t>
                </a:r>
                <a:r>
                  <a:rPr lang="en-US" sz="2400" dirty="0"/>
                  <a:t> is a hyperparameter.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/>
                  <a:t>Radial Basis Function Kernel </a:t>
                </a:r>
                <a:r>
                  <a:rPr lang="en-US" sz="2400" dirty="0"/>
                  <a:t>(kernel=‘</a:t>
                </a:r>
                <a:r>
                  <a:rPr lang="en-US" sz="2400" dirty="0" err="1"/>
                  <a:t>rbf</a:t>
                </a:r>
                <a:r>
                  <a:rPr lang="en-US" sz="2400" dirty="0"/>
                  <a:t>’) </a:t>
                </a:r>
              </a:p>
              <a:p>
                <a:endParaRPr lang="en-US" sz="2400" dirty="0"/>
              </a:p>
              <a:p>
                <a:endParaRPr lang="en-US" sz="1200" dirty="0"/>
              </a:p>
              <a:p>
                <a:r>
                  <a:rPr lang="en-US" sz="2400" dirty="0"/>
                  <a:t>	where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l-GR" sz="2400" dirty="0"/>
                  <a:t> </a:t>
                </a:r>
                <a:r>
                  <a:rPr lang="en-US" sz="2400" dirty="0"/>
                  <a:t>is a hyperparameter.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/>
                  <a:t>Sigmoid Kernel </a:t>
                </a:r>
                <a:r>
                  <a:rPr lang="en-US" sz="2400" dirty="0"/>
                  <a:t>(kernel=‘sigmoid’) </a:t>
                </a:r>
              </a:p>
              <a:p>
                <a:endParaRPr lang="en-US" sz="2400" dirty="0">
                  <a:effectLst/>
                </a:endParaRPr>
              </a:p>
              <a:p>
                <a:endParaRPr lang="en-US" sz="1200" dirty="0">
                  <a:effectLst/>
                </a:endParaRPr>
              </a:p>
              <a:p>
                <a:r>
                  <a:rPr lang="en-US" sz="2400" dirty="0"/>
                  <a:t>	where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𝜅</m:t>
                    </m:r>
                  </m:oMath>
                </a14:m>
                <a:r>
                  <a:rPr lang="el-GR" sz="2400" i="1" dirty="0"/>
                  <a:t> </a:t>
                </a:r>
                <a:r>
                  <a:rPr lang="en-US" sz="2400" dirty="0"/>
                  <a:t>and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l-GR" sz="2400" dirty="0"/>
                  <a:t> </a:t>
                </a:r>
                <a:r>
                  <a:rPr lang="en-US" sz="2400" dirty="0"/>
                  <a:t>are hyperparameters. </a:t>
                </a:r>
              </a:p>
              <a:p>
                <a:endParaRPr lang="en-US" sz="2400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99262D-F6D6-F84A-962F-6DCF91F708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264" y="983807"/>
                <a:ext cx="10333416" cy="5051233"/>
              </a:xfrm>
              <a:blipFill>
                <a:blip r:embed="rId3"/>
                <a:stretch>
                  <a:fillRect l="-860" t="-752" b="-10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34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D6CE83-BC12-4D4B-AC64-331988265F85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05870" y="4975929"/>
            <a:ext cx="3970493" cy="4636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9D4FA4-1051-B741-9BBB-D32185648027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05870" y="3265251"/>
            <a:ext cx="4221203" cy="86467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D4BE357-CB01-DF48-99CA-71B720C69561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71875" y="1829807"/>
            <a:ext cx="3431092" cy="58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37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8622D-F689-AD4C-B17C-C35D470C4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Happy Thanksgiving!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C422D0-80E3-CE4A-A86D-E753155A87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7560" y="983807"/>
            <a:ext cx="5203031" cy="520303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050D34-CFD3-3640-85EC-97CDF4CFD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16E8F-BF65-1643-9F00-FF84D0665BC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486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Boundaries Revisited (cont.)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327008" cy="4565120"/>
              </a:xfrm>
            </p:spPr>
            <p:txBody>
              <a:bodyPr/>
              <a:lstStyle/>
              <a:p>
                <a:r>
                  <a:rPr lang="en-US" dirty="0"/>
                  <a:t>Constraints on the decision boundary:</a:t>
                </a:r>
                <a:endParaRPr lang="en-US" sz="24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dirty="0"/>
                  <a:t>In logistic regression, we typically learn an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dirty="0"/>
                  <a:t>1 or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dirty="0"/>
                  <a:t>2 regularized model.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dirty="0"/>
                  <a:t>So, when the data is linearly separable, we choose a model with the ‘smallest coefficients’ that still separate the classes.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dirty="0"/>
                  <a:t>The purpose of regularization is to prevent overfitting. </a:t>
                </a:r>
                <a:endParaRPr lang="en-US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327008" cy="4565120"/>
              </a:xfrm>
              <a:blipFill>
                <a:blip r:embed="rId2"/>
                <a:stretch>
                  <a:fillRect l="-1229" t="-1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947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Boundaries Revisited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4565120"/>
          </a:xfrm>
        </p:spPr>
        <p:txBody>
          <a:bodyPr/>
          <a:lstStyle/>
          <a:p>
            <a:r>
              <a:rPr lang="en-US" dirty="0"/>
              <a:t>Constraints on the decision boundary: 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We can consider alternative constraints that prevent overfitting. 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For example, we may prefer a decision boundary that does not ‘favor’ any class (esp. when the classes are roughly equally populous). 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Geometrically, this means choosing a boundary that maximizes the distance or </a:t>
            </a:r>
            <a:r>
              <a:rPr lang="en-US" b="1" i="1" dirty="0"/>
              <a:t>margin </a:t>
            </a:r>
            <a:r>
              <a:rPr lang="en-US" dirty="0"/>
              <a:t>between the boundary and both classes. </a:t>
            </a:r>
            <a:endParaRPr lang="en-US" sz="2400" dirty="0">
              <a:effectLst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727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 of an SVM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6</a:t>
            </a:fld>
            <a:endParaRPr lang="en-US"/>
          </a:p>
        </p:txBody>
      </p:sp>
      <p:pic>
        <p:nvPicPr>
          <p:cNvPr id="2049" name="Picture 1" descr="page7image3841856">
            <a:extLst>
              <a:ext uri="{FF2B5EF4-FFF2-40B4-BE49-F238E27FC236}">
                <a16:creationId xmlns:a16="http://schemas.microsoft.com/office/drawing/2014/main" id="{4AA5BB9E-B26C-3241-8845-E59268EB5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57239" y="1421132"/>
            <a:ext cx="4638535" cy="456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642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of Decision Boundaries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</p:spPr>
        <p:txBody>
          <a:bodyPr/>
          <a:lstStyle/>
          <a:p>
            <a:r>
              <a:rPr lang="en-US" dirty="0"/>
              <a:t>Recall that the decision boundary is defined by some equation in terms of the predictors. A linear boundary is defined by: </a:t>
            </a:r>
            <a:endParaRPr lang="en-US" sz="2400" dirty="0"/>
          </a:p>
          <a:p>
            <a:r>
              <a:rPr lang="en-US" dirty="0"/>
              <a:t>			</a:t>
            </a:r>
            <a:r>
              <a:rPr lang="en-US" i="1" dirty="0" err="1"/>
              <a:t>w</a:t>
            </a:r>
            <a:r>
              <a:rPr lang="en-US" baseline="30000" dirty="0" err="1"/>
              <a:t>⊤</a:t>
            </a:r>
            <a:r>
              <a:rPr lang="en-US" i="1" dirty="0" err="1"/>
              <a:t>x</a:t>
            </a:r>
            <a:r>
              <a:rPr lang="en-US" dirty="0"/>
              <a:t> + </a:t>
            </a:r>
            <a:r>
              <a:rPr lang="en-US" i="1" dirty="0"/>
              <a:t>b</a:t>
            </a:r>
            <a:r>
              <a:rPr lang="en-US" dirty="0"/>
              <a:t> = 0 (General equation of a hyperplane) </a:t>
            </a:r>
            <a:endParaRPr lang="en-US" sz="2400" dirty="0"/>
          </a:p>
          <a:p>
            <a:r>
              <a:rPr lang="en-US" dirty="0"/>
              <a:t>Recall that the non-constant coefficients, </a:t>
            </a:r>
            <a:r>
              <a:rPr lang="en-US" i="1" dirty="0"/>
              <a:t>w</a:t>
            </a:r>
            <a:r>
              <a:rPr lang="en-US" dirty="0"/>
              <a:t>, represent a </a:t>
            </a:r>
            <a:r>
              <a:rPr lang="en-US" b="1" i="1" dirty="0"/>
              <a:t>normal vector</a:t>
            </a:r>
            <a:r>
              <a:rPr lang="en-US" dirty="0"/>
              <a:t>, pointing orthogonally away from the plane 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7</a:t>
            </a:fld>
            <a:endParaRPr lang="en-US"/>
          </a:p>
        </p:txBody>
      </p:sp>
      <p:pic>
        <p:nvPicPr>
          <p:cNvPr id="3073" name="Picture 1" descr="page8image3899200">
            <a:extLst>
              <a:ext uri="{FF2B5EF4-FFF2-40B4-BE49-F238E27FC236}">
                <a16:creationId xmlns:a16="http://schemas.microsoft.com/office/drawing/2014/main" id="{23188ED2-42FC-684E-9F4A-CB1AAE349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25230" y="3482852"/>
            <a:ext cx="3247978" cy="287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2311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of Decision Boundaries (cont.)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5" y="1177758"/>
                <a:ext cx="10327008" cy="2111143"/>
              </a:xfrm>
            </p:spPr>
            <p:txBody>
              <a:bodyPr/>
              <a:lstStyle/>
              <a:p>
                <a:r>
                  <a:rPr lang="en-US" dirty="0"/>
                  <a:t>Now, using some geometry, we can compute the distance between any point to the decision boundary using </a:t>
                </a:r>
                <a:r>
                  <a:rPr lang="en-US" i="1" dirty="0"/>
                  <a:t>w</a:t>
                </a:r>
                <a:r>
                  <a:rPr lang="en-US" dirty="0"/>
                  <a:t> and </a:t>
                </a:r>
                <a:r>
                  <a:rPr lang="en-US" i="1" dirty="0"/>
                  <a:t>b</a:t>
                </a:r>
                <a:r>
                  <a:rPr lang="en-US" dirty="0"/>
                  <a:t>. </a:t>
                </a:r>
              </a:p>
              <a:p>
                <a:endParaRPr lang="en-US" dirty="0">
                  <a:effectLst/>
                </a:endParaRPr>
              </a:p>
              <a:p>
                <a:endParaRPr lang="en-US" dirty="0"/>
              </a:p>
              <a:p>
                <a:endParaRPr lang="en-US" dirty="0">
                  <a:effectLst/>
                </a:endParaRPr>
              </a:p>
              <a:p>
                <a:endParaRPr lang="en-US" dirty="0"/>
              </a:p>
              <a:p>
                <a:endParaRPr lang="en-US" sz="1200" dirty="0"/>
              </a:p>
              <a:p>
                <a:r>
                  <a:rPr lang="en-US" dirty="0"/>
                  <a:t>The signed distance from a point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 to the decision boundary is </a:t>
                </a:r>
              </a:p>
              <a:p>
                <a:endParaRPr lang="en-US" sz="1200" dirty="0"/>
              </a:p>
              <a:p>
                <a:r>
                  <a:rPr lang="en-US" dirty="0"/>
                  <a:t>									(Euclidean Distance Formula)</a:t>
                </a:r>
              </a:p>
              <a:p>
                <a:endParaRPr lang="en-US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5" y="1177758"/>
                <a:ext cx="10327008" cy="2111143"/>
              </a:xfrm>
              <a:blipFill>
                <a:blip r:embed="rId2"/>
                <a:stretch>
                  <a:fillRect l="-1229" t="-2994" b="-117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8</a:t>
            </a:fld>
            <a:endParaRPr lang="en-US"/>
          </a:p>
        </p:txBody>
      </p:sp>
      <p:pic>
        <p:nvPicPr>
          <p:cNvPr id="4097" name="Picture 1" descr="page9image3819008">
            <a:extLst>
              <a:ext uri="{FF2B5EF4-FFF2-40B4-BE49-F238E27FC236}">
                <a16:creationId xmlns:a16="http://schemas.microsoft.com/office/drawing/2014/main" id="{2DB6CB32-26B8-C44E-810F-A0AF77588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95520" y="2147416"/>
            <a:ext cx="2605270" cy="228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89BDEA-39A9-764C-A1F2-5227D12105D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6720" y="4822247"/>
            <a:ext cx="30988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45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Margins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</p:spPr>
        <p:txBody>
          <a:bodyPr/>
          <a:lstStyle/>
          <a:p>
            <a:r>
              <a:rPr lang="en-US" dirty="0"/>
              <a:t>Now we can formulate our goal - find a decision boundary that maximizes the distance to both classes - as an optimization problem: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where </a:t>
            </a:r>
            <a:r>
              <a:rPr lang="en-US" i="1" dirty="0"/>
              <a:t>M</a:t>
            </a:r>
            <a:r>
              <a:rPr lang="en-US" dirty="0"/>
              <a:t> is a real number representing the width of the ‘margin’ and </a:t>
            </a: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r>
              <a:rPr lang="en-US" i="1" dirty="0"/>
              <a:t> </a:t>
            </a:r>
            <a:r>
              <a:rPr lang="en-US" dirty="0"/>
              <a:t>= ±1. The inequalities |</a:t>
            </a:r>
            <a:r>
              <a:rPr lang="en-US" i="1" dirty="0"/>
              <a:t>D</a:t>
            </a:r>
            <a:r>
              <a:rPr lang="en-US" dirty="0"/>
              <a:t>(</a:t>
            </a:r>
            <a:r>
              <a:rPr lang="en-US" i="1" dirty="0" err="1"/>
              <a:t>x</a:t>
            </a:r>
            <a:r>
              <a:rPr lang="en-US" i="1" baseline="-25000" dirty="0" err="1"/>
              <a:t>n</a:t>
            </a:r>
            <a:r>
              <a:rPr lang="en-US" dirty="0"/>
              <a:t>)| ≥ </a:t>
            </a:r>
            <a:r>
              <a:rPr lang="en-US" i="1" dirty="0"/>
              <a:t>M</a:t>
            </a:r>
            <a:r>
              <a:rPr lang="en-US" dirty="0"/>
              <a:t> are called </a:t>
            </a:r>
            <a:r>
              <a:rPr lang="en-US" b="1" i="1" dirty="0"/>
              <a:t>constraints</a:t>
            </a:r>
            <a:r>
              <a:rPr lang="en-US" dirty="0"/>
              <a:t>. </a:t>
            </a:r>
          </a:p>
          <a:p>
            <a:r>
              <a:rPr lang="en-US" dirty="0"/>
              <a:t>The constrained optimization problem as present here looks tricky. Let’s simplify it with a little geometric intuition. </a:t>
            </a:r>
          </a:p>
          <a:p>
            <a:r>
              <a:rPr lang="en-US" dirty="0"/>
              <a:t> </a:t>
            </a:r>
            <a:endParaRPr lang="en-US" dirty="0">
              <a:effectLst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1DF212-9DB8-BA40-A713-9B0621A9404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2630" y="2121373"/>
            <a:ext cx="8005494" cy="136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421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109a_template" id="{0AFD6BA7-B61A-7D41-8908-7B4B78340F6A}" vid="{597147FF-0FC3-AD43-965A-DDFE9BDB59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CS109a_template</Template>
  <TotalTime>9024</TotalTime>
  <Words>1417</Words>
  <Application>Microsoft Macintosh PowerPoint</Application>
  <PresentationFormat>Widescreen</PresentationFormat>
  <Paragraphs>233</Paragraphs>
  <Slides>35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Calibri</vt:lpstr>
      <vt:lpstr>Cambria Math</vt:lpstr>
      <vt:lpstr>CMMI8</vt:lpstr>
      <vt:lpstr>CMR12</vt:lpstr>
      <vt:lpstr>Karla</vt:lpstr>
      <vt:lpstr>GEC_template</vt:lpstr>
      <vt:lpstr>Lecture 20: Support Vector Machines (SVMs)</vt:lpstr>
      <vt:lpstr>Outline </vt:lpstr>
      <vt:lpstr>Decision Boundaries Revisited </vt:lpstr>
      <vt:lpstr>Decision Boundaries Revisited (cont.)</vt:lpstr>
      <vt:lpstr>Decision Boundaries Revisited (cont.)</vt:lpstr>
      <vt:lpstr>Illustration of an SVM</vt:lpstr>
      <vt:lpstr>Geometry of Decision Boundaries </vt:lpstr>
      <vt:lpstr>Geometry of Decision Boundaries (cont.)</vt:lpstr>
      <vt:lpstr>Maximizing Margins </vt:lpstr>
      <vt:lpstr>Maximizing Margins (cont.) </vt:lpstr>
      <vt:lpstr>Maximizing Margins Illustration</vt:lpstr>
      <vt:lpstr>Support Vector Classifier: Hard Margin </vt:lpstr>
      <vt:lpstr>SVC and Convex Optimization </vt:lpstr>
      <vt:lpstr>Classifying Linear Non-Separable Data </vt:lpstr>
      <vt:lpstr>Geometry of Data</vt:lpstr>
      <vt:lpstr>Support Vector Classifier: Soft Margin </vt:lpstr>
      <vt:lpstr>Support Vector Classifier: Soft Margin (cont.) </vt:lpstr>
      <vt:lpstr>Support Vector Classifier: Soft Margin Illustration </vt:lpstr>
      <vt:lpstr>Support Vector Classifier: Soft Margin (cont.) </vt:lpstr>
      <vt:lpstr>Tuning SVC </vt:lpstr>
      <vt:lpstr>Decision Boundaries and Support Vectors </vt:lpstr>
      <vt:lpstr>Decision Boundaries and Support Vectors </vt:lpstr>
      <vt:lpstr>Decision Boundaries and Support Vectors </vt:lpstr>
      <vt:lpstr>SVC as Optimization </vt:lpstr>
      <vt:lpstr>Extension to Non-linear Boundaries </vt:lpstr>
      <vt:lpstr>Polynomial Regression: Two Perspectives </vt:lpstr>
      <vt:lpstr>Transforming the Data </vt:lpstr>
      <vt:lpstr>SVC with Non-Linear Decision Boundaries </vt:lpstr>
      <vt:lpstr>SVC with Non-Linear Decision Boundaries (cont.)</vt:lpstr>
      <vt:lpstr>Inner Products</vt:lpstr>
      <vt:lpstr>The Kernel Trick</vt:lpstr>
      <vt:lpstr>The Kernel Trick (cont.)</vt:lpstr>
      <vt:lpstr>Transforming Data: An Example </vt:lpstr>
      <vt:lpstr>Kernel Functions</vt:lpstr>
      <vt:lpstr>Happy Thanksgiving!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Rader, Kevin A.</cp:lastModifiedBy>
  <cp:revision>318</cp:revision>
  <cp:lastPrinted>2018-11-19T17:50:44Z</cp:lastPrinted>
  <dcterms:created xsi:type="dcterms:W3CDTF">2018-07-11T02:31:23Z</dcterms:created>
  <dcterms:modified xsi:type="dcterms:W3CDTF">2018-11-19T17:51:06Z</dcterms:modified>
</cp:coreProperties>
</file>

<file path=docProps/thumbnail.jpeg>
</file>